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3" r:id="rId2"/>
  </p:sldMasterIdLst>
  <p:notesMasterIdLst>
    <p:notesMasterId r:id="rId13"/>
  </p:notesMasterIdLst>
  <p:sldIdLst>
    <p:sldId id="257" r:id="rId3"/>
    <p:sldId id="259" r:id="rId4"/>
    <p:sldId id="260" r:id="rId5"/>
    <p:sldId id="269" r:id="rId6"/>
    <p:sldId id="262" r:id="rId7"/>
    <p:sldId id="267" r:id="rId8"/>
    <p:sldId id="266" r:id="rId9"/>
    <p:sldId id="268" r:id="rId10"/>
    <p:sldId id="265" r:id="rId11"/>
    <p:sldId id="270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744" autoAdjust="0"/>
  </p:normalViewPr>
  <p:slideViewPr>
    <p:cSldViewPr snapToGrid="0">
      <p:cViewPr varScale="1">
        <p:scale>
          <a:sx n="82" d="100"/>
          <a:sy n="82" d="100"/>
        </p:scale>
        <p:origin x="72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6DF82-9C4E-48EF-89DF-BBD66E0AA2B6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DFD54-F335-419B-BBB6-65D0E90717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275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6DFD54-F335-419B-BBB6-65D0E90717B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0298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>
            <a:extLst>
              <a:ext uri="{FF2B5EF4-FFF2-40B4-BE49-F238E27FC236}">
                <a16:creationId xmlns:a16="http://schemas.microsoft.com/office/drawing/2014/main" id="{ECD3B4FB-10A8-4A78-857D-B4C8A9DFFD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15" y="0"/>
            <a:ext cx="12210829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B1C1F33-0F08-4604-9AD3-E96DE5D92C1E}"/>
              </a:ext>
            </a:extLst>
          </p:cNvPr>
          <p:cNvSpPr/>
          <p:nvPr userDrawn="1"/>
        </p:nvSpPr>
        <p:spPr>
          <a:xfrm>
            <a:off x="9045677" y="-6083"/>
            <a:ext cx="2646389" cy="9794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A0F88A75-7885-4156-B4BD-566B8E62B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080" y="2214237"/>
            <a:ext cx="6735129" cy="67711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0D45F283-235A-9C6D-5B62-B3BBFE71193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4219" y="183904"/>
            <a:ext cx="2409304" cy="59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650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721AEC-1880-40B8-94FB-BDBE4E0BA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AAC107-5BC5-433F-B8CD-6EB86AA86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01B9E1-7D44-429F-87CC-B089D071AF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587EDB8-CDA3-42D6-ABC3-4D253A2D8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560ECC-8E0A-453A-B0F4-7DE8EC65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905DA9F-5B25-4783-AB59-BC67BE1C1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015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B37BA-F910-428E-B342-A8275A99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0B94703-D2BB-4B68-8B41-5C3BE2AEFE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2977904-9B04-4446-9038-D2C323E02C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9442ED-CC13-4FD9-86B0-6EADF6621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7FE1475-D5DD-4A80-8BB2-03CB83524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10DA5B3-2FF7-4A75-AF74-C01740EA3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3279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606493-E3EF-4B83-A406-4BAEF356B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FFF0273-9FBF-42AE-8CDC-345D135FFD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020529-7155-411E-AB0E-E617FA1FF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E6AA6B-9647-4B42-BF9C-3A6FC392D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B67541-44C3-4A49-81FA-D32B6175C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495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A48F6A4-CF8D-4A03-8532-BA5EAB2D3D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C5675E5-3A76-41F9-9788-5C459EC4C0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AFC432-A2BD-43A9-958E-A0E419856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20492B-862E-4AB0-BC56-674DDBC2D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7BAF72-4C85-46C3-92F9-E1B4D803E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5067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A710882-62FC-4396-B556-D48338245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240" y="318629"/>
            <a:ext cx="9320246" cy="663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C67EED5-FEF3-44DF-8B9C-70EA4FFDFD7B}"/>
              </a:ext>
            </a:extLst>
          </p:cNvPr>
          <p:cNvGrpSpPr/>
          <p:nvPr userDrawn="1"/>
        </p:nvGrpSpPr>
        <p:grpSpPr>
          <a:xfrm>
            <a:off x="1" y="-386"/>
            <a:ext cx="12191999" cy="46237"/>
            <a:chOff x="1" y="6411867"/>
            <a:chExt cx="12191999" cy="261113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9FB5D481-2321-41C1-81D8-1B1497B64100}"/>
                </a:ext>
              </a:extLst>
            </p:cNvPr>
            <p:cNvSpPr/>
            <p:nvPr/>
          </p:nvSpPr>
          <p:spPr>
            <a:xfrm>
              <a:off x="3574896" y="6411867"/>
              <a:ext cx="3231472" cy="25745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A48D2141-F757-4CB4-900F-3A56CCF65F4C}"/>
                </a:ext>
              </a:extLst>
            </p:cNvPr>
            <p:cNvSpPr/>
            <p:nvPr/>
          </p:nvSpPr>
          <p:spPr>
            <a:xfrm>
              <a:off x="5628735" y="6414792"/>
              <a:ext cx="3543377" cy="2581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Gleichschenkliges Dreieck 11">
              <a:extLst>
                <a:ext uri="{FF2B5EF4-FFF2-40B4-BE49-F238E27FC236}">
                  <a16:creationId xmlns:a16="http://schemas.microsoft.com/office/drawing/2014/main" id="{421DFBC3-9B2A-4CB8-900E-FBFD1B1A4EC3}"/>
                </a:ext>
              </a:extLst>
            </p:cNvPr>
            <p:cNvSpPr/>
            <p:nvPr/>
          </p:nvSpPr>
          <p:spPr>
            <a:xfrm>
              <a:off x="5562445" y="6414047"/>
              <a:ext cx="125726" cy="258188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4F2F7EF-6182-4AB1-9011-0FCCC801C460}"/>
                </a:ext>
              </a:extLst>
            </p:cNvPr>
            <p:cNvSpPr/>
            <p:nvPr/>
          </p:nvSpPr>
          <p:spPr>
            <a:xfrm>
              <a:off x="7267777" y="6414792"/>
              <a:ext cx="3523031" cy="25818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FBFAC419-5D95-4950-83CB-1C7BBED1C8AE}"/>
                </a:ext>
              </a:extLst>
            </p:cNvPr>
            <p:cNvSpPr/>
            <p:nvPr/>
          </p:nvSpPr>
          <p:spPr>
            <a:xfrm>
              <a:off x="8631962" y="6414792"/>
              <a:ext cx="3560038" cy="25818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58429649-FC81-4C9A-B897-FAAD8E66E4E4}"/>
                </a:ext>
              </a:extLst>
            </p:cNvPr>
            <p:cNvSpPr/>
            <p:nvPr/>
          </p:nvSpPr>
          <p:spPr>
            <a:xfrm>
              <a:off x="1" y="6414792"/>
              <a:ext cx="3830714" cy="25818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C72B0EFD-9460-4943-B230-2B498FB3645F}"/>
              </a:ext>
            </a:extLst>
          </p:cNvPr>
          <p:cNvGrpSpPr/>
          <p:nvPr userDrawn="1"/>
        </p:nvGrpSpPr>
        <p:grpSpPr>
          <a:xfrm>
            <a:off x="1" y="6613349"/>
            <a:ext cx="12191999" cy="258188"/>
            <a:chOff x="1" y="6414058"/>
            <a:chExt cx="12191999" cy="258188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F272A075-1CDB-4DF1-A5BC-DF85FC6AF66F}"/>
                </a:ext>
              </a:extLst>
            </p:cNvPr>
            <p:cNvSpPr/>
            <p:nvPr/>
          </p:nvSpPr>
          <p:spPr>
            <a:xfrm>
              <a:off x="3551068" y="6414794"/>
              <a:ext cx="3231472" cy="25745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29F7C654-FFCD-4814-B7D8-B2CA9CF114D7}"/>
                </a:ext>
              </a:extLst>
            </p:cNvPr>
            <p:cNvSpPr/>
            <p:nvPr/>
          </p:nvSpPr>
          <p:spPr>
            <a:xfrm>
              <a:off x="1" y="6414794"/>
              <a:ext cx="3551068" cy="2574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Gleichschenkliges Dreieck 18">
              <a:extLst>
                <a:ext uri="{FF2B5EF4-FFF2-40B4-BE49-F238E27FC236}">
                  <a16:creationId xmlns:a16="http://schemas.microsoft.com/office/drawing/2014/main" id="{799C1C07-E5DD-446A-B198-5F65D9570469}"/>
                </a:ext>
              </a:extLst>
            </p:cNvPr>
            <p:cNvSpPr/>
            <p:nvPr/>
          </p:nvSpPr>
          <p:spPr>
            <a:xfrm>
              <a:off x="3271422" y="6414794"/>
              <a:ext cx="559293" cy="25745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F7569A37-3637-45A1-B0BE-DC51F726D152}"/>
                </a:ext>
              </a:extLst>
            </p:cNvPr>
            <p:cNvSpPr/>
            <p:nvPr/>
          </p:nvSpPr>
          <p:spPr>
            <a:xfrm>
              <a:off x="5940640" y="6414794"/>
              <a:ext cx="3231472" cy="2574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1" name="Gleichschenkliges Dreieck 20">
              <a:extLst>
                <a:ext uri="{FF2B5EF4-FFF2-40B4-BE49-F238E27FC236}">
                  <a16:creationId xmlns:a16="http://schemas.microsoft.com/office/drawing/2014/main" id="{9B24EC18-4B39-4630-8344-73463808842D}"/>
                </a:ext>
              </a:extLst>
            </p:cNvPr>
            <p:cNvSpPr/>
            <p:nvPr/>
          </p:nvSpPr>
          <p:spPr>
            <a:xfrm>
              <a:off x="5660994" y="6414794"/>
              <a:ext cx="559293" cy="257452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FEC371E4-6633-4382-9D4D-92BB68A3648B}"/>
                </a:ext>
              </a:extLst>
            </p:cNvPr>
            <p:cNvSpPr/>
            <p:nvPr/>
          </p:nvSpPr>
          <p:spPr>
            <a:xfrm>
              <a:off x="7559336" y="6414794"/>
              <a:ext cx="3231472" cy="25745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Gleichschenkliges Dreieck 22">
              <a:extLst>
                <a:ext uri="{FF2B5EF4-FFF2-40B4-BE49-F238E27FC236}">
                  <a16:creationId xmlns:a16="http://schemas.microsoft.com/office/drawing/2014/main" id="{7F3C89AF-7DE9-4C49-AA37-79A10E9485E1}"/>
                </a:ext>
              </a:extLst>
            </p:cNvPr>
            <p:cNvSpPr/>
            <p:nvPr/>
          </p:nvSpPr>
          <p:spPr>
            <a:xfrm>
              <a:off x="7279690" y="6414794"/>
              <a:ext cx="559293" cy="257452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87AC4C2D-0525-4E93-B0A8-EEF2B1EE959F}"/>
                </a:ext>
              </a:extLst>
            </p:cNvPr>
            <p:cNvSpPr/>
            <p:nvPr/>
          </p:nvSpPr>
          <p:spPr>
            <a:xfrm>
              <a:off x="8960528" y="6414794"/>
              <a:ext cx="3231472" cy="25745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Gleichschenkliges Dreieck 24">
              <a:extLst>
                <a:ext uri="{FF2B5EF4-FFF2-40B4-BE49-F238E27FC236}">
                  <a16:creationId xmlns:a16="http://schemas.microsoft.com/office/drawing/2014/main" id="{08D29A12-E067-4FF0-AD9A-DE1096F40CE1}"/>
                </a:ext>
              </a:extLst>
            </p:cNvPr>
            <p:cNvSpPr/>
            <p:nvPr/>
          </p:nvSpPr>
          <p:spPr>
            <a:xfrm>
              <a:off x="8674514" y="6414058"/>
              <a:ext cx="559293" cy="257452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F7C4CFF5-429E-4125-9422-CD1DFC65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3807" y="655951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B3199C56-0702-4245-B067-E3B04FA142C5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7" name="Gleichschenkliges Dreieck 26">
            <a:extLst>
              <a:ext uri="{FF2B5EF4-FFF2-40B4-BE49-F238E27FC236}">
                <a16:creationId xmlns:a16="http://schemas.microsoft.com/office/drawing/2014/main" id="{4DD65FEC-EC48-F5CE-68BD-705FC5E452CF}"/>
              </a:ext>
            </a:extLst>
          </p:cNvPr>
          <p:cNvSpPr/>
          <p:nvPr userDrawn="1"/>
        </p:nvSpPr>
        <p:spPr>
          <a:xfrm>
            <a:off x="3778425" y="0"/>
            <a:ext cx="125726" cy="45719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Gleichschenkliges Dreieck 27">
            <a:extLst>
              <a:ext uri="{FF2B5EF4-FFF2-40B4-BE49-F238E27FC236}">
                <a16:creationId xmlns:a16="http://schemas.microsoft.com/office/drawing/2014/main" id="{9AF1C279-AB6B-3FEC-B40F-E887F9B1284A}"/>
              </a:ext>
            </a:extLst>
          </p:cNvPr>
          <p:cNvSpPr/>
          <p:nvPr userDrawn="1"/>
        </p:nvSpPr>
        <p:spPr>
          <a:xfrm>
            <a:off x="7204914" y="-516"/>
            <a:ext cx="125726" cy="45719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Gleichschenkliges Dreieck 28">
            <a:extLst>
              <a:ext uri="{FF2B5EF4-FFF2-40B4-BE49-F238E27FC236}">
                <a16:creationId xmlns:a16="http://schemas.microsoft.com/office/drawing/2014/main" id="{DAB12141-83A6-E9A3-A8F3-1C755B7887E7}"/>
              </a:ext>
            </a:extLst>
          </p:cNvPr>
          <p:cNvSpPr/>
          <p:nvPr userDrawn="1"/>
        </p:nvSpPr>
        <p:spPr>
          <a:xfrm>
            <a:off x="8569099" y="0"/>
            <a:ext cx="125726" cy="45719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BD40F09-7AC1-6C5D-7AB3-B40BD8D20C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8866" y="318628"/>
            <a:ext cx="2178141" cy="54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E1A26A3F-7B27-BC24-84B2-784FFFB179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240" y="1354138"/>
            <a:ext cx="11571448" cy="494823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237779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A710882-62FC-4396-B556-D48338245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240" y="318629"/>
            <a:ext cx="9320246" cy="663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C67EED5-FEF3-44DF-8B9C-70EA4FFDFD7B}"/>
              </a:ext>
            </a:extLst>
          </p:cNvPr>
          <p:cNvGrpSpPr/>
          <p:nvPr userDrawn="1"/>
        </p:nvGrpSpPr>
        <p:grpSpPr>
          <a:xfrm>
            <a:off x="1" y="-386"/>
            <a:ext cx="12191999" cy="46237"/>
            <a:chOff x="1" y="6411867"/>
            <a:chExt cx="12191999" cy="261113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9FB5D481-2321-41C1-81D8-1B1497B64100}"/>
                </a:ext>
              </a:extLst>
            </p:cNvPr>
            <p:cNvSpPr/>
            <p:nvPr/>
          </p:nvSpPr>
          <p:spPr>
            <a:xfrm>
              <a:off x="3574896" y="6411867"/>
              <a:ext cx="3231472" cy="25745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A48D2141-F757-4CB4-900F-3A56CCF65F4C}"/>
                </a:ext>
              </a:extLst>
            </p:cNvPr>
            <p:cNvSpPr/>
            <p:nvPr/>
          </p:nvSpPr>
          <p:spPr>
            <a:xfrm>
              <a:off x="5628735" y="6414792"/>
              <a:ext cx="3543377" cy="2581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Gleichschenkliges Dreieck 11">
              <a:extLst>
                <a:ext uri="{FF2B5EF4-FFF2-40B4-BE49-F238E27FC236}">
                  <a16:creationId xmlns:a16="http://schemas.microsoft.com/office/drawing/2014/main" id="{421DFBC3-9B2A-4CB8-900E-FBFD1B1A4EC3}"/>
                </a:ext>
              </a:extLst>
            </p:cNvPr>
            <p:cNvSpPr/>
            <p:nvPr/>
          </p:nvSpPr>
          <p:spPr>
            <a:xfrm>
              <a:off x="5562445" y="6414047"/>
              <a:ext cx="125726" cy="258188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4F2F7EF-6182-4AB1-9011-0FCCC801C460}"/>
                </a:ext>
              </a:extLst>
            </p:cNvPr>
            <p:cNvSpPr/>
            <p:nvPr/>
          </p:nvSpPr>
          <p:spPr>
            <a:xfrm>
              <a:off x="7267777" y="6414792"/>
              <a:ext cx="3523031" cy="25818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FBFAC419-5D95-4950-83CB-1C7BBED1C8AE}"/>
                </a:ext>
              </a:extLst>
            </p:cNvPr>
            <p:cNvSpPr/>
            <p:nvPr/>
          </p:nvSpPr>
          <p:spPr>
            <a:xfrm>
              <a:off x="8631962" y="6414792"/>
              <a:ext cx="3560038" cy="25818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58429649-FC81-4C9A-B897-FAAD8E66E4E4}"/>
                </a:ext>
              </a:extLst>
            </p:cNvPr>
            <p:cNvSpPr/>
            <p:nvPr/>
          </p:nvSpPr>
          <p:spPr>
            <a:xfrm>
              <a:off x="1" y="6414792"/>
              <a:ext cx="3830714" cy="25818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C72B0EFD-9460-4943-B230-2B498FB3645F}"/>
              </a:ext>
            </a:extLst>
          </p:cNvPr>
          <p:cNvGrpSpPr/>
          <p:nvPr userDrawn="1"/>
        </p:nvGrpSpPr>
        <p:grpSpPr>
          <a:xfrm>
            <a:off x="1" y="6613349"/>
            <a:ext cx="12191999" cy="258188"/>
            <a:chOff x="1" y="6414058"/>
            <a:chExt cx="12191999" cy="258188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F272A075-1CDB-4DF1-A5BC-DF85FC6AF66F}"/>
                </a:ext>
              </a:extLst>
            </p:cNvPr>
            <p:cNvSpPr/>
            <p:nvPr/>
          </p:nvSpPr>
          <p:spPr>
            <a:xfrm>
              <a:off x="3551068" y="6414794"/>
              <a:ext cx="3231472" cy="25745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29F7C654-FFCD-4814-B7D8-B2CA9CF114D7}"/>
                </a:ext>
              </a:extLst>
            </p:cNvPr>
            <p:cNvSpPr/>
            <p:nvPr/>
          </p:nvSpPr>
          <p:spPr>
            <a:xfrm>
              <a:off x="1" y="6414794"/>
              <a:ext cx="3551068" cy="2574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Gleichschenkliges Dreieck 18">
              <a:extLst>
                <a:ext uri="{FF2B5EF4-FFF2-40B4-BE49-F238E27FC236}">
                  <a16:creationId xmlns:a16="http://schemas.microsoft.com/office/drawing/2014/main" id="{799C1C07-E5DD-446A-B198-5F65D9570469}"/>
                </a:ext>
              </a:extLst>
            </p:cNvPr>
            <p:cNvSpPr/>
            <p:nvPr/>
          </p:nvSpPr>
          <p:spPr>
            <a:xfrm>
              <a:off x="3271422" y="6414794"/>
              <a:ext cx="559293" cy="25745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F7569A37-3637-45A1-B0BE-DC51F726D152}"/>
                </a:ext>
              </a:extLst>
            </p:cNvPr>
            <p:cNvSpPr/>
            <p:nvPr/>
          </p:nvSpPr>
          <p:spPr>
            <a:xfrm>
              <a:off x="5940640" y="6414794"/>
              <a:ext cx="3231472" cy="2574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1" name="Gleichschenkliges Dreieck 20">
              <a:extLst>
                <a:ext uri="{FF2B5EF4-FFF2-40B4-BE49-F238E27FC236}">
                  <a16:creationId xmlns:a16="http://schemas.microsoft.com/office/drawing/2014/main" id="{9B24EC18-4B39-4630-8344-73463808842D}"/>
                </a:ext>
              </a:extLst>
            </p:cNvPr>
            <p:cNvSpPr/>
            <p:nvPr/>
          </p:nvSpPr>
          <p:spPr>
            <a:xfrm>
              <a:off x="5660994" y="6414794"/>
              <a:ext cx="559293" cy="257452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FEC371E4-6633-4382-9D4D-92BB68A3648B}"/>
                </a:ext>
              </a:extLst>
            </p:cNvPr>
            <p:cNvSpPr/>
            <p:nvPr/>
          </p:nvSpPr>
          <p:spPr>
            <a:xfrm>
              <a:off x="7559336" y="6414794"/>
              <a:ext cx="3231472" cy="25745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Gleichschenkliges Dreieck 22">
              <a:extLst>
                <a:ext uri="{FF2B5EF4-FFF2-40B4-BE49-F238E27FC236}">
                  <a16:creationId xmlns:a16="http://schemas.microsoft.com/office/drawing/2014/main" id="{7F3C89AF-7DE9-4C49-AA37-79A10E9485E1}"/>
                </a:ext>
              </a:extLst>
            </p:cNvPr>
            <p:cNvSpPr/>
            <p:nvPr/>
          </p:nvSpPr>
          <p:spPr>
            <a:xfrm>
              <a:off x="7279690" y="6414794"/>
              <a:ext cx="559293" cy="257452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87AC4C2D-0525-4E93-B0A8-EEF2B1EE959F}"/>
                </a:ext>
              </a:extLst>
            </p:cNvPr>
            <p:cNvSpPr/>
            <p:nvPr/>
          </p:nvSpPr>
          <p:spPr>
            <a:xfrm>
              <a:off x="8960528" y="6414794"/>
              <a:ext cx="3231472" cy="25745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Gleichschenkliges Dreieck 24">
              <a:extLst>
                <a:ext uri="{FF2B5EF4-FFF2-40B4-BE49-F238E27FC236}">
                  <a16:creationId xmlns:a16="http://schemas.microsoft.com/office/drawing/2014/main" id="{08D29A12-E067-4FF0-AD9A-DE1096F40CE1}"/>
                </a:ext>
              </a:extLst>
            </p:cNvPr>
            <p:cNvSpPr/>
            <p:nvPr/>
          </p:nvSpPr>
          <p:spPr>
            <a:xfrm>
              <a:off x="8674514" y="6414058"/>
              <a:ext cx="559293" cy="257452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F7C4CFF5-429E-4125-9422-CD1DFC65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3807" y="655951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B3199C56-0702-4245-B067-E3B04FA142C5}" type="slidenum">
              <a:rPr lang="de-DE" b="1" smtClean="0">
                <a:solidFill>
                  <a:schemeClr val="bg1"/>
                </a:solidFill>
              </a:rPr>
              <a:pPr/>
              <a:t>‹Nr.›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7" name="Gleichschenkliges Dreieck 26">
            <a:extLst>
              <a:ext uri="{FF2B5EF4-FFF2-40B4-BE49-F238E27FC236}">
                <a16:creationId xmlns:a16="http://schemas.microsoft.com/office/drawing/2014/main" id="{4DD65FEC-EC48-F5CE-68BD-705FC5E452CF}"/>
              </a:ext>
            </a:extLst>
          </p:cNvPr>
          <p:cNvSpPr/>
          <p:nvPr userDrawn="1"/>
        </p:nvSpPr>
        <p:spPr>
          <a:xfrm>
            <a:off x="3778425" y="0"/>
            <a:ext cx="125726" cy="45719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Gleichschenkliges Dreieck 27">
            <a:extLst>
              <a:ext uri="{FF2B5EF4-FFF2-40B4-BE49-F238E27FC236}">
                <a16:creationId xmlns:a16="http://schemas.microsoft.com/office/drawing/2014/main" id="{9AF1C279-AB6B-3FEC-B40F-E887F9B1284A}"/>
              </a:ext>
            </a:extLst>
          </p:cNvPr>
          <p:cNvSpPr/>
          <p:nvPr userDrawn="1"/>
        </p:nvSpPr>
        <p:spPr>
          <a:xfrm>
            <a:off x="7204914" y="-516"/>
            <a:ext cx="125726" cy="45719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Gleichschenkliges Dreieck 28">
            <a:extLst>
              <a:ext uri="{FF2B5EF4-FFF2-40B4-BE49-F238E27FC236}">
                <a16:creationId xmlns:a16="http://schemas.microsoft.com/office/drawing/2014/main" id="{DAB12141-83A6-E9A3-A8F3-1C755B7887E7}"/>
              </a:ext>
            </a:extLst>
          </p:cNvPr>
          <p:cNvSpPr/>
          <p:nvPr userDrawn="1"/>
        </p:nvSpPr>
        <p:spPr>
          <a:xfrm>
            <a:off x="8569099" y="0"/>
            <a:ext cx="125726" cy="45719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BD40F09-7AC1-6C5D-7AB3-B40BD8D20C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8866" y="318628"/>
            <a:ext cx="2178141" cy="54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E1A26A3F-7B27-BC24-84B2-784FFFB179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240" y="1354138"/>
            <a:ext cx="11571448" cy="494823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22634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C07B5F-07BF-4035-BB6D-7F76D33D1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FA5B653-1103-4396-AB4A-9CFF4AC70D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57F42A-CA37-4EC8-8652-5B0A79262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401700-89B3-4AAC-8C3B-C930056E1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043F33-A15E-4440-BE1C-BA2CF277A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37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13D1D-0EEF-4DA3-A32D-822F916C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A07AA1-EBD2-4ED5-9585-A9075531C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8D1723-4FF5-48EB-A4E9-798E9284D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B3EEC5-084E-44B9-8855-AB72CDE9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FC6FE6-8E1C-4E78-9ABF-D1C1CCAAF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21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796B1D-1A75-4D1C-8859-4CCD8A21E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53D234-5E15-4901-8080-04866C4B6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703EE6-0607-4453-9A3D-6AA3872A2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22E1FE-4839-4705-A00C-9596F2FD5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05B33F-9619-4941-9592-88A00782D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79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C18B12-B820-4A50-A0B3-F7C36C3EA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48BE00-3D2A-4A27-BDFA-DFBF58B71E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8A2E7BE-05F7-408F-BC1D-682BA6420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8040D7-8398-4CFA-B905-B49ADA14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948B5B-AD16-41C8-B01B-45C50F0DA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F599026-E8EB-42D3-A8D0-6E87A25F3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75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E9CBE0-DCBC-4027-95F0-AC09ED01F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C35E452-896E-44BA-BCFC-8532D2FD2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610C44-2844-4560-A971-F175DB97CE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418087-99A2-429A-A597-209CAB985F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CFE9B18-B153-436B-9D3C-71AE6B2A2E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C9549AC-C630-4F8F-B4FE-8F1AD103D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A59BB23-3734-4B18-8AC3-36618470B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0E75F67-8948-4138-B731-C213FDC2C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307C3-1252-4EDA-93DB-052E9C05A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23D2929-1F2D-4CC3-A46A-97B32A890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C60121-BDBF-4C93-9BDD-7166573D6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00E8322-2AA6-4E3F-9F30-EA713AB7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092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025C4F-56FD-44B9-B6C2-3BF91BF02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8B29F35-C246-4D7B-89F9-8C8D3B4C1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C235580-9263-460C-A11F-8A6778FC6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28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2C8E406-F524-4D97-968D-A849B13B0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4CD022-A75B-4A01-B41B-874766B8C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585A49-A7B7-42D7-9FDB-0DEBE24A9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BF2585-FC6D-4E79-921D-8DFA04583D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C51804-F4C5-4227-A988-B07C7E1E9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E98E1-79EC-49CD-A771-CDFB93BF2F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958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4D112A-AF1D-4B3B-83A1-0801D9571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89745C-C515-4E9C-8DFE-5ECA73597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2F491C-7389-4154-8A89-847C056D11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E6E4C-7E70-4FCA-9835-5D05334116BC}" type="datetimeFigureOut">
              <a:rPr lang="de-DE" smtClean="0"/>
              <a:t>11.07.2023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D48EBF-288A-406D-A8B5-1F46F9654B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F6319F-D20B-4860-8A19-CF2F0EEF0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77A88-BA28-410A-89BE-973D29ADE5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381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olang.company/blog/comparison-between-gin-gorilla-mux-and-net-http" TargetMode="External"/><Relationship Id="rId2" Type="http://schemas.openxmlformats.org/officeDocument/2006/relationships/hyperlink" Target="https://github.com/gin-gonic/gin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99F20C-4AFF-6995-CED1-CF3B4688A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080" y="2214236"/>
            <a:ext cx="7398198" cy="958171"/>
          </a:xfrm>
        </p:spPr>
        <p:txBody>
          <a:bodyPr/>
          <a:lstStyle/>
          <a:p>
            <a:r>
              <a:rPr lang="de-DE" dirty="0"/>
              <a:t>Enterprise Service Development:</a:t>
            </a:r>
            <a:br>
              <a:rPr lang="de-DE" dirty="0"/>
            </a:br>
            <a:r>
              <a:rPr lang="de-DE" dirty="0"/>
              <a:t>Go-</a:t>
            </a:r>
            <a:r>
              <a:rPr lang="de-DE" dirty="0" err="1"/>
              <a:t>mazon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1402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C3F33-4B0C-8335-3EA4-1937236B6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729014D-707E-5902-003F-B65D7220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9C56-0702-4245-B067-E3B04FA142C5}" type="slidenum">
              <a:rPr lang="de-DE" b="1" smtClean="0">
                <a:solidFill>
                  <a:schemeClr val="bg1"/>
                </a:solidFill>
              </a:rPr>
              <a:pPr/>
              <a:t>10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875C7123-A873-58EB-73AF-9C1C7D68273A}"/>
              </a:ext>
            </a:extLst>
          </p:cNvPr>
          <p:cNvSpPr/>
          <p:nvPr/>
        </p:nvSpPr>
        <p:spPr>
          <a:xfrm>
            <a:off x="4441372" y="1707501"/>
            <a:ext cx="2575249" cy="8304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API-Gateway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E8CB8EDA-BC3C-4EBE-DC22-A597FECEB093}"/>
              </a:ext>
            </a:extLst>
          </p:cNvPr>
          <p:cNvCxnSpPr>
            <a:endCxn id="5" idx="0"/>
          </p:cNvCxnSpPr>
          <p:nvPr/>
        </p:nvCxnSpPr>
        <p:spPr>
          <a:xfrm>
            <a:off x="5728996" y="982029"/>
            <a:ext cx="1" cy="7254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33019500-F93E-3061-ED99-7D87DA7D4160}"/>
              </a:ext>
            </a:extLst>
          </p:cNvPr>
          <p:cNvSpPr txBox="1"/>
          <p:nvPr/>
        </p:nvSpPr>
        <p:spPr>
          <a:xfrm>
            <a:off x="5794311" y="1073020"/>
            <a:ext cx="1287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https/REST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0B1CF86A-E938-7B9B-2A01-3B64BD3E843B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5728997" y="2537926"/>
            <a:ext cx="0" cy="891074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012E1170-084D-FFC2-0774-E113AA64238F}"/>
              </a:ext>
            </a:extLst>
          </p:cNvPr>
          <p:cNvSpPr txBox="1"/>
          <p:nvPr/>
        </p:nvSpPr>
        <p:spPr>
          <a:xfrm>
            <a:off x="5794311" y="2798797"/>
            <a:ext cx="746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http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CC02329-43BB-2189-9D94-B1BCE03D78F9}"/>
              </a:ext>
            </a:extLst>
          </p:cNvPr>
          <p:cNvSpPr/>
          <p:nvPr/>
        </p:nvSpPr>
        <p:spPr>
          <a:xfrm>
            <a:off x="4553339" y="3429000"/>
            <a:ext cx="2360642" cy="9843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Go-</a:t>
            </a:r>
            <a:r>
              <a:rPr lang="de-DE" dirty="0" err="1"/>
              <a:t>mazon</a:t>
            </a:r>
            <a:endParaRPr lang="de-DE" dirty="0"/>
          </a:p>
          <a:p>
            <a:pPr algn="ctr"/>
            <a:r>
              <a:rPr lang="de-DE" dirty="0"/>
              <a:t>Service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5DCA88EF-84F7-5ADD-5948-AEAE6B95AEF1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3107094" y="3921190"/>
            <a:ext cx="1446245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fik 17" descr="Datenbank">
            <a:extLst>
              <a:ext uri="{FF2B5EF4-FFF2-40B4-BE49-F238E27FC236}">
                <a16:creationId xmlns:a16="http://schemas.microsoft.com/office/drawing/2014/main" id="{CCEF6FA7-DD2E-0A09-578D-DC55EBD6A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7353" y="3256384"/>
            <a:ext cx="1563824" cy="1329611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B5948121-4271-42BC-84D3-537A82F3E4E9}"/>
              </a:ext>
            </a:extLst>
          </p:cNvPr>
          <p:cNvSpPr txBox="1"/>
          <p:nvPr/>
        </p:nvSpPr>
        <p:spPr>
          <a:xfrm>
            <a:off x="1847461" y="4506658"/>
            <a:ext cx="1343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Products,</a:t>
            </a:r>
          </a:p>
          <a:p>
            <a:r>
              <a:rPr lang="de-DE" sz="1400" dirty="0"/>
              <a:t>Shopping </a:t>
            </a:r>
            <a:r>
              <a:rPr lang="de-DE" sz="1400" dirty="0" err="1"/>
              <a:t>Carts</a:t>
            </a:r>
            <a:r>
              <a:rPr lang="de-DE" sz="1400" dirty="0"/>
              <a:t>,</a:t>
            </a:r>
          </a:p>
          <a:p>
            <a:r>
              <a:rPr lang="de-DE" sz="1400" dirty="0"/>
              <a:t>Ratings,</a:t>
            </a:r>
          </a:p>
          <a:p>
            <a:r>
              <a:rPr lang="de-DE" sz="1400" dirty="0"/>
              <a:t>Bank Accounts</a:t>
            </a:r>
          </a:p>
        </p:txBody>
      </p:sp>
    </p:spTree>
    <p:extLst>
      <p:ext uri="{BB962C8B-B14F-4D97-AF65-F5344CB8AC3E}">
        <p14:creationId xmlns:p14="http://schemas.microsoft.com/office/powerpoint/2010/main" val="1354748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C3F33-4B0C-8335-3EA4-1937236B6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Background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729014D-707E-5902-003F-B65D7220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9C56-0702-4245-B067-E3B04FA142C5}" type="slidenum">
              <a:rPr lang="de-DE" b="1" smtClean="0">
                <a:solidFill>
                  <a:schemeClr val="bg1"/>
                </a:solidFill>
              </a:rPr>
              <a:pPr/>
              <a:t>2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04728E-FCA9-46AF-FEA2-4588D3D7F1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/>
              <a:t>A service for managing products in an online shop</a:t>
            </a:r>
          </a:p>
          <a:p>
            <a:r>
              <a:rPr lang="en-US" sz="2800" dirty="0"/>
              <a:t>The admin has the possibility to manage the products (create, update, delete)</a:t>
            </a:r>
            <a:endParaRPr lang="de-DE" sz="2800" dirty="0"/>
          </a:p>
          <a:p>
            <a:r>
              <a:rPr lang="en-US" sz="2800" dirty="0"/>
              <a:t>The customer can buy several products</a:t>
            </a:r>
          </a:p>
          <a:p>
            <a:pPr lvl="1"/>
            <a:r>
              <a:rPr lang="en-US" sz="2800" dirty="0"/>
              <a:t>as long as his bank account will not have a negative balance through the purchase</a:t>
            </a:r>
          </a:p>
          <a:p>
            <a:r>
              <a:rPr lang="en-US" sz="2800" dirty="0"/>
              <a:t>Customer can write customer reviews (Rating 0-5 &amp; Comment)</a:t>
            </a:r>
          </a:p>
          <a:p>
            <a:r>
              <a:rPr lang="en-US" sz="2800" dirty="0"/>
              <a:t>Products in online stores usually have a score. This is generated from the ratings of the individual customer reviews (mean value)</a:t>
            </a:r>
            <a:endParaRPr lang="de-DE" sz="28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4376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C3F33-4B0C-8335-3EA4-1937236B6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729014D-707E-5902-003F-B65D7220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9C56-0702-4245-B067-E3B04FA142C5}" type="slidenum">
              <a:rPr lang="de-DE" b="1" smtClean="0">
                <a:solidFill>
                  <a:schemeClr val="bg1"/>
                </a:solidFill>
              </a:rPr>
              <a:pPr/>
              <a:t>3</a:t>
            </a:fld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F9923657-E79F-ED44-C023-3577E72FA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053" y="982029"/>
            <a:ext cx="6235764" cy="529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824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C3F33-4B0C-8335-3EA4-1937236B6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Architecture - Objects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729014D-707E-5902-003F-B65D7220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9C56-0702-4245-B067-E3B04FA142C5}" type="slidenum">
              <a:rPr lang="de-DE" b="1" smtClean="0">
                <a:solidFill>
                  <a:schemeClr val="bg1"/>
                </a:solidFill>
              </a:rPr>
              <a:pPr/>
              <a:t>4</a:t>
            </a:fld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6250D11-777C-6819-58E3-BA90DEE45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757" y="1047595"/>
            <a:ext cx="9622486" cy="52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849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C3F33-4B0C-8335-3EA4-1937236B6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Technologies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729014D-707E-5902-003F-B65D7220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9C56-0702-4245-B067-E3B04FA142C5}" type="slidenum">
              <a:rPr lang="de-DE" b="1" smtClean="0">
                <a:solidFill>
                  <a:schemeClr val="bg1"/>
                </a:solidFill>
              </a:rPr>
              <a:pPr/>
              <a:t>5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04728E-FCA9-46AF-FEA2-4588D3D7F1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Admin </a:t>
            </a:r>
            <a:r>
              <a:rPr lang="de-DE" sz="2800" dirty="0" err="1"/>
              <a:t>roles</a:t>
            </a:r>
            <a:r>
              <a:rPr lang="de-DE" sz="2800" dirty="0"/>
              <a:t> → </a:t>
            </a:r>
            <a:r>
              <a:rPr lang="de-DE" sz="2800"/>
              <a:t>JSON-Web-Token? </a:t>
            </a:r>
            <a:r>
              <a:rPr lang="de-DE" sz="2800" dirty="0" err="1"/>
              <a:t>Nico‘s</a:t>
            </a:r>
            <a:r>
              <a:rPr lang="de-DE" sz="2800" dirty="0"/>
              <a:t> </a:t>
            </a:r>
            <a:r>
              <a:rPr lang="de-DE" sz="2800" dirty="0" err="1"/>
              <a:t>Kubernetes</a:t>
            </a:r>
            <a:r>
              <a:rPr lang="de-DE" sz="2800" dirty="0"/>
              <a:t> </a:t>
            </a:r>
            <a:r>
              <a:rPr lang="de-DE" sz="2800" dirty="0" err="1"/>
              <a:t>architecture</a:t>
            </a:r>
            <a:r>
              <a:rPr lang="de-DE" sz="2800" dirty="0"/>
              <a:t>?</a:t>
            </a:r>
          </a:p>
          <a:p>
            <a:pPr lvl="1"/>
            <a:r>
              <a:rPr lang="de-DE" sz="2600" dirty="0"/>
              <a:t>JWT: { „</a:t>
            </a:r>
            <a:r>
              <a:rPr lang="de-DE" sz="2600" dirty="0" err="1"/>
              <a:t>username</a:t>
            </a:r>
            <a:r>
              <a:rPr lang="de-DE" sz="2600" dirty="0"/>
              <a:t>“: „</a:t>
            </a:r>
            <a:r>
              <a:rPr lang="de-DE" sz="2600" dirty="0" err="1"/>
              <a:t>xyz</a:t>
            </a:r>
            <a:r>
              <a:rPr lang="de-DE" sz="2600" dirty="0"/>
              <a:t>“, „</a:t>
            </a:r>
            <a:r>
              <a:rPr lang="de-DE" sz="2600" dirty="0" err="1"/>
              <a:t>isAdmin</a:t>
            </a:r>
            <a:r>
              <a:rPr lang="de-DE" sz="2600" dirty="0"/>
              <a:t>“: </a:t>
            </a:r>
            <a:r>
              <a:rPr lang="de-DE" sz="2600" dirty="0" err="1"/>
              <a:t>true</a:t>
            </a:r>
            <a:r>
              <a:rPr lang="de-DE" sz="2600" dirty="0"/>
              <a:t>/</a:t>
            </a:r>
            <a:r>
              <a:rPr lang="de-DE" sz="2600" dirty="0" err="1"/>
              <a:t>false</a:t>
            </a:r>
            <a:r>
              <a:rPr lang="de-DE" sz="2600" dirty="0"/>
              <a:t>, </a:t>
            </a:r>
            <a:r>
              <a:rPr lang="de-DE" sz="2600" dirty="0">
                <a:solidFill>
                  <a:schemeClr val="bg1">
                    <a:lumMod val="65000"/>
                  </a:schemeClr>
                </a:solidFill>
              </a:rPr>
              <a:t>„</a:t>
            </a:r>
            <a:r>
              <a:rPr lang="de-DE" sz="2600" dirty="0" err="1">
                <a:solidFill>
                  <a:schemeClr val="bg1">
                    <a:lumMod val="65000"/>
                  </a:schemeClr>
                </a:solidFill>
              </a:rPr>
              <a:t>exp</a:t>
            </a:r>
            <a:r>
              <a:rPr lang="de-DE" sz="2600" dirty="0">
                <a:solidFill>
                  <a:schemeClr val="bg1">
                    <a:lumMod val="65000"/>
                  </a:schemeClr>
                </a:solidFill>
              </a:rPr>
              <a:t>“: </a:t>
            </a:r>
            <a:r>
              <a:rPr lang="de-DE" sz="2600" dirty="0" err="1">
                <a:solidFill>
                  <a:schemeClr val="bg1">
                    <a:lumMod val="65000"/>
                  </a:schemeClr>
                </a:solidFill>
              </a:rPr>
              <a:t>Timestamp</a:t>
            </a:r>
            <a:r>
              <a:rPr lang="de-DE" sz="2600" dirty="0"/>
              <a:t> }</a:t>
            </a:r>
          </a:p>
          <a:p>
            <a:pPr lvl="1"/>
            <a:endParaRPr lang="de-DE" sz="2600" dirty="0"/>
          </a:p>
          <a:p>
            <a:r>
              <a:rPr lang="de-DE" sz="2800" dirty="0"/>
              <a:t>Framework → Gorilla </a:t>
            </a:r>
            <a:r>
              <a:rPr lang="de-DE" sz="2800" dirty="0" err="1"/>
              <a:t>again</a:t>
            </a:r>
            <a:r>
              <a:rPr lang="de-DE" sz="2800" dirty="0"/>
              <a:t>? </a:t>
            </a:r>
            <a:r>
              <a:rPr lang="de-DE" sz="2800" dirty="0" err="1"/>
              <a:t>No</a:t>
            </a:r>
            <a:r>
              <a:rPr lang="de-DE" sz="2800" dirty="0"/>
              <a:t> </a:t>
            </a:r>
            <a:r>
              <a:rPr lang="de-DE" sz="2800" dirty="0" err="1"/>
              <a:t>active</a:t>
            </a:r>
            <a:r>
              <a:rPr lang="de-DE" sz="2800" dirty="0"/>
              <a:t> </a:t>
            </a:r>
            <a:r>
              <a:rPr lang="de-DE" sz="2800" dirty="0" err="1"/>
              <a:t>maintainenance</a:t>
            </a:r>
            <a:endParaRPr lang="de-DE" sz="2800" dirty="0"/>
          </a:p>
          <a:p>
            <a:endParaRPr lang="de-DE" sz="2800" dirty="0"/>
          </a:p>
          <a:p>
            <a:r>
              <a:rPr lang="de-DE" sz="2800" dirty="0"/>
              <a:t>I </a:t>
            </a:r>
            <a:r>
              <a:rPr lang="de-DE" sz="2800" dirty="0" err="1"/>
              <a:t>choosed</a:t>
            </a:r>
            <a:r>
              <a:rPr lang="de-DE" sz="2800" dirty="0"/>
              <a:t> Gin. But </a:t>
            </a:r>
            <a:r>
              <a:rPr lang="de-DE" sz="2800" dirty="0" err="1"/>
              <a:t>Why</a:t>
            </a:r>
            <a:r>
              <a:rPr lang="de-DE" sz="2800" dirty="0"/>
              <a:t>?</a:t>
            </a:r>
          </a:p>
          <a:p>
            <a:pPr lvl="1"/>
            <a:r>
              <a:rPr lang="de-DE" sz="2600" dirty="0"/>
              <a:t>Most </a:t>
            </a:r>
            <a:r>
              <a:rPr lang="de-DE" sz="2600" dirty="0" err="1"/>
              <a:t>popular</a:t>
            </a:r>
            <a:r>
              <a:rPr lang="de-DE" sz="2600" dirty="0"/>
              <a:t> </a:t>
            </a:r>
            <a:r>
              <a:rPr lang="de-DE" sz="2600" dirty="0" err="1"/>
              <a:t>framework</a:t>
            </a:r>
            <a:r>
              <a:rPr lang="de-DE" sz="2600" dirty="0"/>
              <a:t> </a:t>
            </a:r>
            <a:r>
              <a:rPr lang="de-DE" sz="2600" dirty="0" err="1"/>
              <a:t>used</a:t>
            </a:r>
            <a:r>
              <a:rPr lang="de-DE" sz="2600" dirty="0"/>
              <a:t> </a:t>
            </a:r>
            <a:r>
              <a:rPr lang="de-DE" sz="2600" dirty="0" err="1"/>
              <a:t>by</a:t>
            </a:r>
            <a:r>
              <a:rPr lang="de-DE" sz="2600" dirty="0"/>
              <a:t> </a:t>
            </a:r>
            <a:r>
              <a:rPr lang="de-DE" sz="2600" dirty="0" err="1"/>
              <a:t>Golang</a:t>
            </a:r>
            <a:r>
              <a:rPr lang="de-DE" sz="2600" dirty="0"/>
              <a:t>-Developers</a:t>
            </a:r>
          </a:p>
          <a:p>
            <a:pPr lvl="1"/>
            <a:r>
              <a:rPr lang="de-DE" sz="2600" dirty="0" err="1"/>
              <a:t>Extremely</a:t>
            </a:r>
            <a:r>
              <a:rPr lang="de-DE" sz="2600" dirty="0"/>
              <a:t> fast</a:t>
            </a:r>
          </a:p>
          <a:p>
            <a:pPr lvl="1"/>
            <a:r>
              <a:rPr lang="de-DE" sz="2600" dirty="0"/>
              <a:t>JSON </a:t>
            </a:r>
            <a:r>
              <a:rPr lang="de-DE" sz="2600" dirty="0" err="1"/>
              <a:t>parsing</a:t>
            </a:r>
            <a:r>
              <a:rPr lang="de-DE" sz="2600" dirty="0"/>
              <a:t> and </a:t>
            </a:r>
            <a:r>
              <a:rPr lang="de-DE" sz="2600" dirty="0" err="1"/>
              <a:t>validation</a:t>
            </a:r>
            <a:endParaRPr lang="de-DE" sz="2600" dirty="0"/>
          </a:p>
          <a:p>
            <a:pPr lvl="1"/>
            <a:r>
              <a:rPr lang="de-DE" sz="2600" dirty="0"/>
              <a:t>Active </a:t>
            </a:r>
            <a:r>
              <a:rPr lang="de-DE" sz="2400" dirty="0" err="1"/>
              <a:t>maintainenance</a:t>
            </a:r>
            <a:endParaRPr lang="de-DE" sz="26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ADCA4A1-72E9-3EDD-35F4-4FA5D299E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6893" y="4054368"/>
            <a:ext cx="1598867" cy="224800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C854D33-F4A7-7F54-AAFB-8C2F65985E43}"/>
              </a:ext>
            </a:extLst>
          </p:cNvPr>
          <p:cNvSpPr txBox="1"/>
          <p:nvPr/>
        </p:nvSpPr>
        <p:spPr>
          <a:xfrm>
            <a:off x="11564385" y="6190180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136728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C3F33-4B0C-8335-3EA4-1937236B6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API-</a:t>
            </a:r>
            <a:r>
              <a:rPr lang="de-DE" dirty="0" err="1"/>
              <a:t>Functions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729014D-707E-5902-003F-B65D7220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9C56-0702-4245-B067-E3B04FA142C5}" type="slidenum">
              <a:rPr lang="de-DE" b="1" smtClean="0">
                <a:solidFill>
                  <a:schemeClr val="bg1"/>
                </a:solidFill>
              </a:rPr>
              <a:pPr/>
              <a:t>6</a:t>
            </a:fld>
            <a:endParaRPr lang="de-DE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216144B4-1A9F-301F-829A-9DFF9F7703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732038"/>
              </p:ext>
            </p:extLst>
          </p:nvPr>
        </p:nvGraphicFramePr>
        <p:xfrm>
          <a:off x="696000" y="1613271"/>
          <a:ext cx="10800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5151">
                  <a:extLst>
                    <a:ext uri="{9D8B030D-6E8A-4147-A177-3AD203B41FA5}">
                      <a16:colId xmlns:a16="http://schemas.microsoft.com/office/drawing/2014/main" val="4005558613"/>
                    </a:ext>
                  </a:extLst>
                </a:gridCol>
                <a:gridCol w="1614196">
                  <a:extLst>
                    <a:ext uri="{9D8B030D-6E8A-4147-A177-3AD203B41FA5}">
                      <a16:colId xmlns:a16="http://schemas.microsoft.com/office/drawing/2014/main" val="1865889255"/>
                    </a:ext>
                  </a:extLst>
                </a:gridCol>
                <a:gridCol w="2593910">
                  <a:extLst>
                    <a:ext uri="{9D8B030D-6E8A-4147-A177-3AD203B41FA5}">
                      <a16:colId xmlns:a16="http://schemas.microsoft.com/office/drawing/2014/main" val="3229054381"/>
                    </a:ext>
                  </a:extLst>
                </a:gridCol>
                <a:gridCol w="3426743">
                  <a:extLst>
                    <a:ext uri="{9D8B030D-6E8A-4147-A177-3AD203B41FA5}">
                      <a16:colId xmlns:a16="http://schemas.microsoft.com/office/drawing/2014/main" val="29142968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Path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Admin-</a:t>
                      </a:r>
                      <a:r>
                        <a:rPr lang="de-DE" sz="2400" dirty="0" err="1"/>
                        <a:t>Only</a:t>
                      </a:r>
                      <a:r>
                        <a:rPr lang="de-DE" sz="24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JWT-Token </a:t>
                      </a:r>
                      <a:r>
                        <a:rPr lang="de-DE" sz="2400" dirty="0" err="1"/>
                        <a:t>needed</a:t>
                      </a:r>
                      <a:r>
                        <a:rPr lang="de-DE" sz="24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436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createJWT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798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products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517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products</a:t>
                      </a:r>
                      <a:r>
                        <a:rPr lang="de-DE" sz="2400" dirty="0"/>
                        <a:t>/{</a:t>
                      </a:r>
                      <a:r>
                        <a:rPr lang="de-DE" sz="2400" dirty="0" err="1"/>
                        <a:t>id</a:t>
                      </a:r>
                      <a:r>
                        <a:rPr lang="de-DE" sz="2400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249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products</a:t>
                      </a:r>
                      <a:r>
                        <a:rPr lang="de-DE" sz="2400" dirty="0"/>
                        <a:t>/{</a:t>
                      </a:r>
                      <a:r>
                        <a:rPr lang="de-DE" sz="2400" dirty="0" err="1"/>
                        <a:t>id</a:t>
                      </a:r>
                      <a:r>
                        <a:rPr lang="de-DE" sz="2400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DELETE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327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products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446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products</a:t>
                      </a:r>
                      <a:r>
                        <a:rPr lang="de-DE" sz="2400" dirty="0"/>
                        <a:t>/{</a:t>
                      </a:r>
                      <a:r>
                        <a:rPr lang="de-DE" sz="2400" dirty="0" err="1"/>
                        <a:t>id</a:t>
                      </a:r>
                      <a:r>
                        <a:rPr lang="de-DE" sz="2400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46322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237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C3F33-4B0C-8335-3EA4-1937236B6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API-</a:t>
            </a:r>
            <a:r>
              <a:rPr lang="de-DE" dirty="0" err="1"/>
              <a:t>Functions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729014D-707E-5902-003F-B65D7220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9C56-0702-4245-B067-E3B04FA142C5}" type="slidenum">
              <a:rPr lang="de-DE" b="1" smtClean="0">
                <a:solidFill>
                  <a:schemeClr val="bg1"/>
                </a:solidFill>
              </a:rPr>
              <a:pPr/>
              <a:t>7</a:t>
            </a:fld>
            <a:endParaRPr lang="de-DE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216144B4-1A9F-301F-829A-9DFF9F7703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649306"/>
              </p:ext>
            </p:extLst>
          </p:nvPr>
        </p:nvGraphicFramePr>
        <p:xfrm>
          <a:off x="696000" y="1613271"/>
          <a:ext cx="10800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5151">
                  <a:extLst>
                    <a:ext uri="{9D8B030D-6E8A-4147-A177-3AD203B41FA5}">
                      <a16:colId xmlns:a16="http://schemas.microsoft.com/office/drawing/2014/main" val="4005558613"/>
                    </a:ext>
                  </a:extLst>
                </a:gridCol>
                <a:gridCol w="1614196">
                  <a:extLst>
                    <a:ext uri="{9D8B030D-6E8A-4147-A177-3AD203B41FA5}">
                      <a16:colId xmlns:a16="http://schemas.microsoft.com/office/drawing/2014/main" val="1865889255"/>
                    </a:ext>
                  </a:extLst>
                </a:gridCol>
                <a:gridCol w="2593910">
                  <a:extLst>
                    <a:ext uri="{9D8B030D-6E8A-4147-A177-3AD203B41FA5}">
                      <a16:colId xmlns:a16="http://schemas.microsoft.com/office/drawing/2014/main" val="3229054381"/>
                    </a:ext>
                  </a:extLst>
                </a:gridCol>
                <a:gridCol w="3426743">
                  <a:extLst>
                    <a:ext uri="{9D8B030D-6E8A-4147-A177-3AD203B41FA5}">
                      <a16:colId xmlns:a16="http://schemas.microsoft.com/office/drawing/2014/main" val="29142968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Path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Admin-</a:t>
                      </a:r>
                      <a:r>
                        <a:rPr lang="de-DE" sz="2400" dirty="0" err="1"/>
                        <a:t>Only</a:t>
                      </a:r>
                      <a:r>
                        <a:rPr lang="de-DE" sz="24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JWT-Token </a:t>
                      </a:r>
                      <a:r>
                        <a:rPr lang="de-DE" sz="2400" dirty="0" err="1"/>
                        <a:t>needed</a:t>
                      </a:r>
                      <a:r>
                        <a:rPr lang="de-DE" sz="24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436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products</a:t>
                      </a:r>
                      <a:r>
                        <a:rPr lang="de-DE" sz="2400" dirty="0"/>
                        <a:t>/{</a:t>
                      </a:r>
                      <a:r>
                        <a:rPr lang="de-DE" sz="2400" dirty="0" err="1"/>
                        <a:t>id</a:t>
                      </a:r>
                      <a:r>
                        <a:rPr lang="de-DE" sz="2400" dirty="0"/>
                        <a:t>}/</a:t>
                      </a:r>
                      <a:r>
                        <a:rPr lang="de-DE" sz="2400" dirty="0" err="1"/>
                        <a:t>rating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798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ratings</a:t>
                      </a:r>
                      <a:r>
                        <a:rPr lang="de-DE" sz="2400" dirty="0"/>
                        <a:t>/{</a:t>
                      </a:r>
                      <a:r>
                        <a:rPr lang="de-DE" sz="2400" dirty="0" err="1"/>
                        <a:t>id</a:t>
                      </a:r>
                      <a:r>
                        <a:rPr lang="de-DE" sz="2400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DELETE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 but </a:t>
                      </a:r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517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bankaccounts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249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bankaccounts</a:t>
                      </a:r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transfer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327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shoppingcart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446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shoppingcart</a:t>
                      </a:r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product</a:t>
                      </a:r>
                      <a:r>
                        <a:rPr lang="de-DE" sz="2400" dirty="0"/>
                        <a:t>/{</a:t>
                      </a:r>
                      <a:r>
                        <a:rPr lang="de-DE" sz="2400" dirty="0" err="1"/>
                        <a:t>id</a:t>
                      </a:r>
                      <a:r>
                        <a:rPr lang="de-DE" sz="2400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4632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shoppingcart</a:t>
                      </a:r>
                      <a:r>
                        <a:rPr lang="de-DE" sz="2400" dirty="0"/>
                        <a:t>/</a:t>
                      </a:r>
                      <a:r>
                        <a:rPr lang="de-DE" sz="2400" dirty="0" err="1"/>
                        <a:t>pay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False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476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250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729014D-707E-5902-003F-B65D7220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9C56-0702-4245-B067-E3B04FA142C5}" type="slidenum">
              <a:rPr lang="de-DE" b="1" smtClean="0">
                <a:solidFill>
                  <a:schemeClr val="bg1"/>
                </a:solidFill>
              </a:rPr>
              <a:pPr/>
              <a:t>8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35883A7-04D8-2526-A071-6207B57AE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B4BBC1D-CE9C-2D43-F8D4-026A72131A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276" y="1167518"/>
            <a:ext cx="11571448" cy="4948237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de-DE" sz="8800" dirty="0"/>
              <a:t>Live Demo!</a:t>
            </a:r>
          </a:p>
        </p:txBody>
      </p:sp>
    </p:spTree>
    <p:extLst>
      <p:ext uri="{BB962C8B-B14F-4D97-AF65-F5344CB8AC3E}">
        <p14:creationId xmlns:p14="http://schemas.microsoft.com/office/powerpoint/2010/main" val="1869137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C3F33-4B0C-8335-3EA4-1937236B6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Interesting</a:t>
            </a:r>
            <a:r>
              <a:rPr lang="de-DE" dirty="0"/>
              <a:t> Gin </a:t>
            </a:r>
            <a:r>
              <a:rPr lang="de-DE" dirty="0" err="1"/>
              <a:t>Articles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729014D-707E-5902-003F-B65D7220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9C56-0702-4245-B067-E3B04FA142C5}" type="slidenum">
              <a:rPr lang="de-DE" b="1" smtClean="0">
                <a:solidFill>
                  <a:schemeClr val="bg1"/>
                </a:solidFill>
              </a:rPr>
              <a:pPr/>
              <a:t>9</a:t>
            </a:fld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04728E-FCA9-46AF-FEA2-4588D3D7F1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https://github.com/gin-gonic/gin</a:t>
            </a:r>
          </a:p>
          <a:p>
            <a:r>
              <a:rPr lang="de-DE" dirty="0">
                <a:hlinkClick r:id="rId3"/>
              </a:rPr>
              <a:t>https://golang.company/blog/comparison-between-gin-gorilla-mux-and-net-http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[1] Bildquelle: </a:t>
            </a:r>
            <a:r>
              <a:rPr lang="de-DE" dirty="0">
                <a:hlinkClick r:id="rId2"/>
              </a:rPr>
              <a:t>https://github.com/gin-gonic/gin</a:t>
            </a:r>
          </a:p>
          <a:p>
            <a:endParaRPr lang="de-DE" dirty="0">
              <a:hlinkClick r:id="rId2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93837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331</Words>
  <Application>Microsoft Office PowerPoint</Application>
  <PresentationFormat>Breitbild</PresentationFormat>
  <Paragraphs>112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1_Office</vt:lpstr>
      <vt:lpstr>Benutzerdefiniertes Design</vt:lpstr>
      <vt:lpstr>Enterprise Service Development: Go-mazon</vt:lpstr>
      <vt:lpstr>Business Background</vt:lpstr>
      <vt:lpstr>Architecture</vt:lpstr>
      <vt:lpstr>Architecture - Objects</vt:lpstr>
      <vt:lpstr>Technologies</vt:lpstr>
      <vt:lpstr>API-Functions</vt:lpstr>
      <vt:lpstr>API-Functions</vt:lpstr>
      <vt:lpstr>PowerPoint-Präsentation</vt:lpstr>
      <vt:lpstr>Interesting Gin Articles</vt:lpstr>
      <vt:lpstr>Architecture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</dc:creator>
  <cp:lastModifiedBy>Albrecht, Florian</cp:lastModifiedBy>
  <cp:revision>35</cp:revision>
  <dcterms:created xsi:type="dcterms:W3CDTF">2022-03-22T16:10:15Z</dcterms:created>
  <dcterms:modified xsi:type="dcterms:W3CDTF">2023-07-11T11:45:51Z</dcterms:modified>
</cp:coreProperties>
</file>